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rnoru" panose="020B0604020202020204" charset="0"/>
      <p:regular r:id="rId14"/>
    </p:embeddedFont>
    <p:embeddedFont>
      <p:font typeface="Bernoru UltraExpanded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ubao Wide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Garet Heavy" panose="020B0604020202020204" charset="0"/>
      <p:regular r:id="rId20"/>
    </p:embeddedFont>
    <p:embeddedFont>
      <p:font typeface="Garet Heavy Italics" panose="020B0604020202020204" charset="0"/>
      <p:regular r:id="rId21"/>
    </p:embeddedFont>
    <p:embeddedFont>
      <p:font typeface="Gliker Bold" panose="020B0604020202020204" charset="0"/>
      <p:regular r:id="rId22"/>
    </p:embeddedFont>
    <p:embeddedFont>
      <p:font typeface="Knockout Featherweight Ultra-Bold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Montagna" panose="020B0604020202020204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old" panose="00000800000000000000" charset="0"/>
      <p:regular r:id="rId30"/>
    </p:embeddedFont>
    <p:embeddedFont>
      <p:font typeface="Montserrat Italics" panose="020B0604020202020204" charset="0"/>
      <p:regular r:id="rId31"/>
    </p:embeddedFont>
    <p:embeddedFont>
      <p:font typeface="Montserrat Medium" panose="00000600000000000000" pitchFamily="2" charset="0"/>
      <p:regular r:id="rId32"/>
    </p:embeddedFont>
    <p:embeddedFont>
      <p:font typeface="Montserrat Semi-Bold" panose="020B0604020202020204" charset="0"/>
      <p:regular r:id="rId33"/>
    </p:embeddedFont>
    <p:embeddedFont>
      <p:font typeface="Montserrat Semi-Bold Italics" panose="020B0604020202020204" charset="0"/>
      <p:regular r:id="rId34"/>
    </p:embeddedFont>
    <p:embeddedFont>
      <p:font typeface="Montserrat Ultra-Bold" panose="020B0604020202020204" charset="0"/>
      <p:regular r:id="rId35"/>
    </p:embeddedFont>
    <p:embeddedFont>
      <p:font typeface="Montserrat Ultra-Bold Italics" panose="020B0604020202020204" charset="0"/>
      <p:regular r:id="rId36"/>
    </p:embeddedFont>
    <p:embeddedFont>
      <p:font typeface="Neue Machina Ultra-Bold" panose="020B0604020202020204" charset="0"/>
      <p:regular r:id="rId37"/>
    </p:embeddedFont>
    <p:embeddedFont>
      <p:font typeface="TAN Grandeur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11F9D-AADA-450D-8C30-61ACB14E803D}" v="5" dt="2025-11-10T18:09:08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1" d="100"/>
          <a:sy n="61" d="100"/>
        </p:scale>
        <p:origin x="147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os, Jherome Brylle Woody A." userId="3c52b24e-04f3-4ea2-800a-099cc36a6027" providerId="ADAL" clId="{498920FC-AF25-45B6-AC65-3EBCAD6B35C9}"/>
    <pc:docChg chg="undo redo custSel modSld">
      <pc:chgData name="Santos, Jherome Brylle Woody A." userId="3c52b24e-04f3-4ea2-800a-099cc36a6027" providerId="ADAL" clId="{498920FC-AF25-45B6-AC65-3EBCAD6B35C9}" dt="2025-11-10T18:11:48.764" v="146" actId="207"/>
      <pc:docMkLst>
        <pc:docMk/>
      </pc:docMkLst>
      <pc:sldChg chg="addSp delSp modSp mod delAnim">
        <pc:chgData name="Santos, Jherome Brylle Woody A." userId="3c52b24e-04f3-4ea2-800a-099cc36a6027" providerId="ADAL" clId="{498920FC-AF25-45B6-AC65-3EBCAD6B35C9}" dt="2025-11-10T18:09:25.669" v="92" actId="1035"/>
        <pc:sldMkLst>
          <pc:docMk/>
          <pc:sldMk cId="0" sldId="258"/>
        </pc:sldMkLst>
        <pc:picChg chg="del">
          <ac:chgData name="Santos, Jherome Brylle Woody A." userId="3c52b24e-04f3-4ea2-800a-099cc36a6027" providerId="ADAL" clId="{498920FC-AF25-45B6-AC65-3EBCAD6B35C9}" dt="2025-11-10T18:01:50.196" v="0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Santos, Jherome Brylle Woody A." userId="3c52b24e-04f3-4ea2-800a-099cc36a6027" providerId="ADAL" clId="{498920FC-AF25-45B6-AC65-3EBCAD6B35C9}" dt="2025-11-10T18:09:25.669" v="92" actId="1035"/>
          <ac:picMkLst>
            <pc:docMk/>
            <pc:sldMk cId="0" sldId="258"/>
            <ac:picMk id="7" creationId="{9F76DA83-C27C-172D-F21A-3246D357F9AB}"/>
          </ac:picMkLst>
        </pc:picChg>
      </pc:sldChg>
      <pc:sldChg chg="addSp delSp modSp mod delAnim">
        <pc:chgData name="Santos, Jherome Brylle Woody A." userId="3c52b24e-04f3-4ea2-800a-099cc36a6027" providerId="ADAL" clId="{498920FC-AF25-45B6-AC65-3EBCAD6B35C9}" dt="2025-11-10T18:10:02.016" v="113" actId="20577"/>
        <pc:sldMkLst>
          <pc:docMk/>
          <pc:sldMk cId="0" sldId="259"/>
        </pc:sldMkLst>
        <pc:spChg chg="mod">
          <ac:chgData name="Santos, Jherome Brylle Woody A." userId="3c52b24e-04f3-4ea2-800a-099cc36a6027" providerId="ADAL" clId="{498920FC-AF25-45B6-AC65-3EBCAD6B35C9}" dt="2025-11-10T18:04:55.747" v="36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10:02.016" v="113" actId="20577"/>
          <ac:spMkLst>
            <pc:docMk/>
            <pc:sldMk cId="0" sldId="259"/>
            <ac:spMk id="8" creationId="{00000000-0000-0000-0000-000000000000}"/>
          </ac:spMkLst>
        </pc:spChg>
        <pc:picChg chg="del">
          <ac:chgData name="Santos, Jherome Brylle Woody A." userId="3c52b24e-04f3-4ea2-800a-099cc36a6027" providerId="ADAL" clId="{498920FC-AF25-45B6-AC65-3EBCAD6B35C9}" dt="2025-11-10T18:02:18.804" v="5" actId="478"/>
          <ac:picMkLst>
            <pc:docMk/>
            <pc:sldMk cId="0" sldId="259"/>
            <ac:picMk id="3" creationId="{00000000-0000-0000-0000-000000000000}"/>
          </ac:picMkLst>
        </pc:picChg>
        <pc:picChg chg="del">
          <ac:chgData name="Santos, Jherome Brylle Woody A." userId="3c52b24e-04f3-4ea2-800a-099cc36a6027" providerId="ADAL" clId="{498920FC-AF25-45B6-AC65-3EBCAD6B35C9}" dt="2025-11-10T18:02:17.721" v="4" actId="478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Santos, Jherome Brylle Woody A." userId="3c52b24e-04f3-4ea2-800a-099cc36a6027" providerId="ADAL" clId="{498920FC-AF25-45B6-AC65-3EBCAD6B35C9}" dt="2025-11-10T18:02:20.104" v="6" actId="478"/>
          <ac:picMkLst>
            <pc:docMk/>
            <pc:sldMk cId="0" sldId="259"/>
            <ac:picMk id="5" creationId="{00000000-0000-0000-0000-000000000000}"/>
          </ac:picMkLst>
        </pc:picChg>
        <pc:picChg chg="add mod">
          <ac:chgData name="Santos, Jherome Brylle Woody A." userId="3c52b24e-04f3-4ea2-800a-099cc36a6027" providerId="ADAL" clId="{498920FC-AF25-45B6-AC65-3EBCAD6B35C9}" dt="2025-11-10T18:02:55.372" v="15" actId="1076"/>
          <ac:picMkLst>
            <pc:docMk/>
            <pc:sldMk cId="0" sldId="259"/>
            <ac:picMk id="14" creationId="{0CA7C555-A1F1-B79C-DC59-EB6065D85F43}"/>
          </ac:picMkLst>
        </pc:picChg>
        <pc:picChg chg="add mod modCrop">
          <ac:chgData name="Santos, Jherome Brylle Woody A." userId="3c52b24e-04f3-4ea2-800a-099cc36a6027" providerId="ADAL" clId="{498920FC-AF25-45B6-AC65-3EBCAD6B35C9}" dt="2025-11-10T18:03:36.597" v="21" actId="1076"/>
          <ac:picMkLst>
            <pc:docMk/>
            <pc:sldMk cId="0" sldId="259"/>
            <ac:picMk id="16" creationId="{2DB311AA-0775-986D-678F-6257CA8F4EE3}"/>
          </ac:picMkLst>
        </pc:picChg>
        <pc:picChg chg="add mod modCrop">
          <ac:chgData name="Santos, Jherome Brylle Woody A." userId="3c52b24e-04f3-4ea2-800a-099cc36a6027" providerId="ADAL" clId="{498920FC-AF25-45B6-AC65-3EBCAD6B35C9}" dt="2025-11-10T18:04:20.160" v="29" actId="1076"/>
          <ac:picMkLst>
            <pc:docMk/>
            <pc:sldMk cId="0" sldId="259"/>
            <ac:picMk id="18" creationId="{CBB82289-CCA7-AD76-D3D1-440B11D6E665}"/>
          </ac:picMkLst>
        </pc:picChg>
      </pc:sldChg>
      <pc:sldChg chg="addSp modSp mod">
        <pc:chgData name="Santos, Jherome Brylle Woody A." userId="3c52b24e-04f3-4ea2-800a-099cc36a6027" providerId="ADAL" clId="{498920FC-AF25-45B6-AC65-3EBCAD6B35C9}" dt="2025-11-10T18:10:39.240" v="118" actId="14100"/>
        <pc:sldMkLst>
          <pc:docMk/>
          <pc:sldMk cId="0" sldId="260"/>
        </pc:sldMkLst>
        <pc:spChg chg="mod">
          <ac:chgData name="Santos, Jherome Brylle Woody A." userId="3c52b24e-04f3-4ea2-800a-099cc36a6027" providerId="ADAL" clId="{498920FC-AF25-45B6-AC65-3EBCAD6B35C9}" dt="2025-11-10T18:05:03.115" v="37" actId="14100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10:39.240" v="118" actId="14100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Santos, Jherome Brylle Woody A." userId="3c52b24e-04f3-4ea2-800a-099cc36a6027" providerId="ADAL" clId="{498920FC-AF25-45B6-AC65-3EBCAD6B35C9}" dt="2025-11-10T18:10:32.458" v="115" actId="14100"/>
          <ac:spMkLst>
            <pc:docMk/>
            <pc:sldMk cId="0" sldId="260"/>
            <ac:spMk id="10" creationId="{296B72DE-EF5C-B6CF-69F4-5C9D84D8C6CA}"/>
          </ac:spMkLst>
        </pc:spChg>
      </pc:sldChg>
      <pc:sldChg chg="modSp mod">
        <pc:chgData name="Santos, Jherome Brylle Woody A." userId="3c52b24e-04f3-4ea2-800a-099cc36a6027" providerId="ADAL" clId="{498920FC-AF25-45B6-AC65-3EBCAD6B35C9}" dt="2025-11-10T18:11:06.411" v="136" actId="20577"/>
        <pc:sldMkLst>
          <pc:docMk/>
          <pc:sldMk cId="0" sldId="264"/>
        </pc:sldMkLst>
        <pc:spChg chg="mod">
          <ac:chgData name="Santos, Jherome Brylle Woody A." userId="3c52b24e-04f3-4ea2-800a-099cc36a6027" providerId="ADAL" clId="{498920FC-AF25-45B6-AC65-3EBCAD6B35C9}" dt="2025-11-10T18:06:34.013" v="60" actId="1037"/>
          <ac:spMkLst>
            <pc:docMk/>
            <pc:sldMk cId="0" sldId="264"/>
            <ac:spMk id="2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06:32.220" v="58" actId="14100"/>
          <ac:spMkLst>
            <pc:docMk/>
            <pc:sldMk cId="0" sldId="264"/>
            <ac:spMk id="5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11:06.411" v="136" actId="20577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Santos, Jherome Brylle Woody A." userId="3c52b24e-04f3-4ea2-800a-099cc36a6027" providerId="ADAL" clId="{498920FC-AF25-45B6-AC65-3EBCAD6B35C9}" dt="2025-11-10T18:04:38.865" v="33" actId="14100"/>
        <pc:sldMkLst>
          <pc:docMk/>
          <pc:sldMk cId="0" sldId="265"/>
        </pc:sldMkLst>
        <pc:spChg chg="mod">
          <ac:chgData name="Santos, Jherome Brylle Woody A." userId="3c52b24e-04f3-4ea2-800a-099cc36a6027" providerId="ADAL" clId="{498920FC-AF25-45B6-AC65-3EBCAD6B35C9}" dt="2025-11-10T18:04:35.657" v="32" actId="120"/>
          <ac:spMkLst>
            <pc:docMk/>
            <pc:sldMk cId="0" sldId="265"/>
            <ac:spMk id="4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04:38.865" v="33" actId="14100"/>
          <ac:spMkLst>
            <pc:docMk/>
            <pc:sldMk cId="0" sldId="265"/>
            <ac:spMk id="5" creationId="{00000000-0000-0000-0000-000000000000}"/>
          </ac:spMkLst>
        </pc:spChg>
      </pc:sldChg>
      <pc:sldChg chg="addSp modSp mod">
        <pc:chgData name="Santos, Jherome Brylle Woody A." userId="3c52b24e-04f3-4ea2-800a-099cc36a6027" providerId="ADAL" clId="{498920FC-AF25-45B6-AC65-3EBCAD6B35C9}" dt="2025-11-10T18:08:16.764" v="89" actId="14100"/>
        <pc:sldMkLst>
          <pc:docMk/>
          <pc:sldMk cId="0" sldId="266"/>
        </pc:sldMkLst>
        <pc:spChg chg="mod">
          <ac:chgData name="Santos, Jherome Brylle Woody A." userId="3c52b24e-04f3-4ea2-800a-099cc36a6027" providerId="ADAL" clId="{498920FC-AF25-45B6-AC65-3EBCAD6B35C9}" dt="2025-11-10T18:06:57.675" v="64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07:02.535" v="69" actId="1037"/>
          <ac:spMkLst>
            <pc:docMk/>
            <pc:sldMk cId="0" sldId="266"/>
            <ac:spMk id="4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07:37.379" v="76" actId="14100"/>
          <ac:spMkLst>
            <pc:docMk/>
            <pc:sldMk cId="0" sldId="266"/>
            <ac:spMk id="9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07:32.107" v="74" actId="13822"/>
          <ac:spMkLst>
            <pc:docMk/>
            <pc:sldMk cId="0" sldId="266"/>
            <ac:spMk id="10" creationId="{00000000-0000-0000-0000-000000000000}"/>
          </ac:spMkLst>
        </pc:spChg>
        <pc:spChg chg="add mod ord">
          <ac:chgData name="Santos, Jherome Brylle Woody A." userId="3c52b24e-04f3-4ea2-800a-099cc36a6027" providerId="ADAL" clId="{498920FC-AF25-45B6-AC65-3EBCAD6B35C9}" dt="2025-11-10T18:08:16.764" v="89" actId="14100"/>
          <ac:spMkLst>
            <pc:docMk/>
            <pc:sldMk cId="0" sldId="266"/>
            <ac:spMk id="11" creationId="{3B7B4829-98C7-DF35-6857-152B100B5EE4}"/>
          </ac:spMkLst>
        </pc:spChg>
      </pc:sldChg>
      <pc:sldChg chg="modSp mod">
        <pc:chgData name="Santos, Jherome Brylle Woody A." userId="3c52b24e-04f3-4ea2-800a-099cc36a6027" providerId="ADAL" clId="{498920FC-AF25-45B6-AC65-3EBCAD6B35C9}" dt="2025-11-10T18:11:48.764" v="146" actId="207"/>
        <pc:sldMkLst>
          <pc:docMk/>
          <pc:sldMk cId="0" sldId="267"/>
        </pc:sldMkLst>
        <pc:spChg chg="mod">
          <ac:chgData name="Santos, Jherome Brylle Woody A." userId="3c52b24e-04f3-4ea2-800a-099cc36a6027" providerId="ADAL" clId="{498920FC-AF25-45B6-AC65-3EBCAD6B35C9}" dt="2025-11-10T18:11:28.716" v="140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11:28.716" v="140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Santos, Jherome Brylle Woody A." userId="3c52b24e-04f3-4ea2-800a-099cc36a6027" providerId="ADAL" clId="{498920FC-AF25-45B6-AC65-3EBCAD6B35C9}" dt="2025-11-10T18:11:48.764" v="146" actId="207"/>
          <ac:spMkLst>
            <pc:docMk/>
            <pc:sldMk cId="0" sldId="267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81900" y="304939"/>
            <a:ext cx="1952696" cy="1952696"/>
          </a:xfrm>
          <a:custGeom>
            <a:avLst/>
            <a:gdLst/>
            <a:ahLst/>
            <a:cxnLst/>
            <a:rect l="l" t="t" r="r" b="b"/>
            <a:pathLst>
              <a:path w="1952696" h="1952696">
                <a:moveTo>
                  <a:pt x="0" y="0"/>
                </a:moveTo>
                <a:lnTo>
                  <a:pt x="1952696" y="0"/>
                </a:lnTo>
                <a:lnTo>
                  <a:pt x="1952696" y="1952696"/>
                </a:lnTo>
                <a:lnTo>
                  <a:pt x="0" y="195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34596" y="304939"/>
            <a:ext cx="1628455" cy="1628455"/>
          </a:xfrm>
          <a:custGeom>
            <a:avLst/>
            <a:gdLst/>
            <a:ahLst/>
            <a:cxnLst/>
            <a:rect l="l" t="t" r="r" b="b"/>
            <a:pathLst>
              <a:path w="1628455" h="1628455">
                <a:moveTo>
                  <a:pt x="0" y="0"/>
                </a:moveTo>
                <a:lnTo>
                  <a:pt x="1628455" y="0"/>
                </a:lnTo>
                <a:lnTo>
                  <a:pt x="1628455" y="1628455"/>
                </a:lnTo>
                <a:lnTo>
                  <a:pt x="0" y="162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3424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0176" y="2460826"/>
            <a:ext cx="13487648" cy="351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6796" b="1" spc="-33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 </a:t>
            </a:r>
            <a:r>
              <a:rPr lang="en-US" sz="6796" b="1" i="1" spc="-333">
                <a:solidFill>
                  <a:srgbClr val="004AAD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Stratified NANI</a:t>
            </a:r>
            <a:r>
              <a:rPr lang="en-US" sz="6796" b="1" spc="-33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Approach for Fast and Scalable Clustering of Large MD Datasets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14435" y="6246405"/>
            <a:ext cx="7659129" cy="10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98" i="1" spc="-146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... and turning seeding into speed for hybrid clustering 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8145" y="8611877"/>
            <a:ext cx="7611710" cy="79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88" b="1" spc="-1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Jherome Brylle Woody Santos</a:t>
            </a:r>
          </a:p>
          <a:p>
            <a:pPr algn="ctr">
              <a:lnSpc>
                <a:spcPts val="2861"/>
              </a:lnSpc>
            </a:pPr>
            <a:r>
              <a:rPr lang="en-US" sz="2088" spc="-1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Miranda-Quintana Group | University of Florida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747" y="4691306"/>
            <a:ext cx="16139785" cy="4841935"/>
          </a:xfrm>
          <a:custGeom>
            <a:avLst/>
            <a:gdLst/>
            <a:ahLst/>
            <a:cxnLst/>
            <a:rect l="l" t="t" r="r" b="b"/>
            <a:pathLst>
              <a:path w="16139785" h="4841935">
                <a:moveTo>
                  <a:pt x="0" y="0"/>
                </a:moveTo>
                <a:lnTo>
                  <a:pt x="16139785" y="0"/>
                </a:lnTo>
                <a:lnTo>
                  <a:pt x="16139785" y="4841935"/>
                </a:lnTo>
                <a:lnTo>
                  <a:pt x="0" y="484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95105"/>
            <a:ext cx="6515100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12999" b="1" dirty="0">
                <a:solidFill>
                  <a:srgbClr val="9A3E3E"/>
                </a:solidFill>
                <a:latin typeface="Gliker Bold"/>
                <a:ea typeface="Gliker Bold"/>
                <a:cs typeface="Gliker Bold"/>
                <a:sym typeface="Gliker Bold"/>
              </a:rPr>
              <a:t>divine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3086"/>
            <a:ext cx="6515100" cy="582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10"/>
              </a:lnSpc>
              <a:spcBef>
                <a:spcPct val="0"/>
              </a:spcBef>
            </a:pPr>
            <a:r>
              <a:rPr lang="en-US" sz="3507" b="1" spc="-238" dirty="0" err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DIVIsive</a:t>
            </a:r>
            <a:r>
              <a:rPr lang="en-US" sz="3507" b="1" spc="-238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N-ary Ensembles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90665"/>
            <a:ext cx="11476723" cy="169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One-pass divisive splits;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retain the full tree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Deterministic anchors: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NANI / outlier-pair / splinter split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Quick, reproducible top-down hierarchy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9413" y="1151667"/>
            <a:ext cx="4949173" cy="229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6"/>
              </a:lnSpc>
            </a:pPr>
            <a:r>
              <a:rPr lang="en-US" sz="21881" spc="-875">
                <a:solidFill>
                  <a:srgbClr val="7486CE"/>
                </a:solidFill>
                <a:latin typeface="Knockout Featherweight Ultra-Bold"/>
                <a:ea typeface="Knockout Featherweight Ultra-Bold"/>
                <a:cs typeface="Knockout Featherweight Ultra-Bold"/>
                <a:sym typeface="Knockout Featherweight Ultra-Bold"/>
              </a:rPr>
              <a:t>WHAT’S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81800" y="2984566"/>
            <a:ext cx="484000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34"/>
              </a:lnSpc>
            </a:pPr>
            <a:r>
              <a:rPr lang="en-US" sz="8543" spc="-1025" dirty="0">
                <a:solidFill>
                  <a:srgbClr val="18375D"/>
                </a:solidFill>
                <a:latin typeface="Bernoru UltraExpanded"/>
                <a:ea typeface="Bernoru UltraExpanded"/>
                <a:cs typeface="Bernoru UltraExpanded"/>
                <a:sym typeface="Bernoru UltraExpanded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09765"/>
            <a:ext cx="5231211" cy="113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1"/>
              </a:lnSpc>
            </a:pPr>
            <a:r>
              <a:rPr lang="en-US" sz="6314">
                <a:solidFill>
                  <a:srgbClr val="FFBD59"/>
                </a:solidFill>
                <a:latin typeface="TAN Grandeur"/>
                <a:ea typeface="TAN Grandeur"/>
                <a:cs typeface="TAN Grandeur"/>
                <a:sym typeface="TAN Grandeur"/>
              </a:rPr>
              <a:t>shine v.2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19994"/>
            <a:ext cx="7041137" cy="41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 b="1" spc="-16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Sampling Hierarchical Intrinsic </a:t>
            </a:r>
            <a:r>
              <a:rPr lang="en-US" sz="2361" b="1" i="1" spc="-160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N</a:t>
            </a:r>
            <a:r>
              <a:rPr lang="en-US" sz="2361" b="1" spc="-16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-ary Ensembles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98759"/>
            <a:ext cx="7518989" cy="169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What: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method that uses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-ary similarity measures and hierarchical clustering to deterministically cluster many molecular pathways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0311" y="6498759"/>
            <a:ext cx="7026146" cy="297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online clustering; near-linear behavior; no pairwise matrix</a:t>
            </a:r>
          </a:p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τ (threshold) → radius-bounded clusters</a:t>
            </a:r>
          </a:p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When to use: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frames arrive continuously; complements batch tools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28063" y="4884804"/>
            <a:ext cx="6583537" cy="81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8225" b="1" spc="-246" dirty="0">
                <a:solidFill>
                  <a:srgbClr val="02736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mdBIRCH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B4829-98C7-DF35-6857-152B100B5EE4}"/>
              </a:ext>
            </a:extLst>
          </p:cNvPr>
          <p:cNvSpPr/>
          <p:nvPr/>
        </p:nvSpPr>
        <p:spPr>
          <a:xfrm>
            <a:off x="10058400" y="5626458"/>
            <a:ext cx="2438400" cy="5151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20613" y="5661686"/>
            <a:ext cx="2029162" cy="5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EFEFE"/>
                </a:solidFill>
                <a:latin typeface="Montagna"/>
                <a:ea typeface="Montagna"/>
                <a:cs typeface="Montagna"/>
                <a:sym typeface="Montagna"/>
              </a:rPr>
              <a:t>new release!!!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40841"/>
            <a:ext cx="8317668" cy="6238251"/>
          </a:xfrm>
          <a:custGeom>
            <a:avLst/>
            <a:gdLst/>
            <a:ahLst/>
            <a:cxnLst/>
            <a:rect l="l" t="t" r="r" b="b"/>
            <a:pathLst>
              <a:path w="8317668" h="6238251">
                <a:moveTo>
                  <a:pt x="0" y="0"/>
                </a:moveTo>
                <a:lnTo>
                  <a:pt x="8317668" y="0"/>
                </a:lnTo>
                <a:lnTo>
                  <a:pt x="8317668" y="6238251"/>
                </a:lnTo>
                <a:lnTo>
                  <a:pt x="0" y="6238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52942" y="7075275"/>
            <a:ext cx="2406358" cy="2449219"/>
          </a:xfrm>
          <a:custGeom>
            <a:avLst/>
            <a:gdLst/>
            <a:ahLst/>
            <a:cxnLst/>
            <a:rect l="l" t="t" r="r" b="b"/>
            <a:pathLst>
              <a:path w="2406358" h="2449219">
                <a:moveTo>
                  <a:pt x="0" y="0"/>
                </a:moveTo>
                <a:lnTo>
                  <a:pt x="2406358" y="0"/>
                </a:lnTo>
                <a:lnTo>
                  <a:pt x="2406358" y="2449220"/>
                </a:lnTo>
                <a:lnTo>
                  <a:pt x="0" y="244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50962" y="7819793"/>
            <a:ext cx="4925755" cy="1860148"/>
          </a:xfrm>
          <a:custGeom>
            <a:avLst/>
            <a:gdLst/>
            <a:ahLst/>
            <a:cxnLst/>
            <a:rect l="l" t="t" r="r" b="b"/>
            <a:pathLst>
              <a:path w="4925755" h="1860148">
                <a:moveTo>
                  <a:pt x="0" y="0"/>
                </a:moveTo>
                <a:lnTo>
                  <a:pt x="4925755" y="0"/>
                </a:lnTo>
                <a:lnTo>
                  <a:pt x="4925755" y="1860148"/>
                </a:lnTo>
                <a:lnTo>
                  <a:pt x="0" y="1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88732" y="762506"/>
            <a:ext cx="2447086" cy="2447086"/>
          </a:xfrm>
          <a:custGeom>
            <a:avLst/>
            <a:gdLst/>
            <a:ahLst/>
            <a:cxnLst/>
            <a:rect l="l" t="t" r="r" b="b"/>
            <a:pathLst>
              <a:path w="2447086" h="2447086">
                <a:moveTo>
                  <a:pt x="0" y="0"/>
                </a:moveTo>
                <a:lnTo>
                  <a:pt x="2447085" y="0"/>
                </a:lnTo>
                <a:lnTo>
                  <a:pt x="2447085" y="2447086"/>
                </a:lnTo>
                <a:lnTo>
                  <a:pt x="0" y="2447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88732" y="3365380"/>
            <a:ext cx="2447086" cy="1311638"/>
          </a:xfrm>
          <a:custGeom>
            <a:avLst/>
            <a:gdLst/>
            <a:ahLst/>
            <a:cxnLst/>
            <a:rect l="l" t="t" r="r" b="b"/>
            <a:pathLst>
              <a:path w="2447086" h="1311638">
                <a:moveTo>
                  <a:pt x="0" y="0"/>
                </a:moveTo>
                <a:lnTo>
                  <a:pt x="2447085" y="0"/>
                </a:lnTo>
                <a:lnTo>
                  <a:pt x="2447085" y="1311638"/>
                </a:lnTo>
                <a:lnTo>
                  <a:pt x="0" y="131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99811"/>
            <a:ext cx="10553700" cy="1286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2"/>
              </a:lnSpc>
            </a:pPr>
            <a:r>
              <a:rPr lang="en-US" sz="7000" spc="-150" dirty="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Acknowledgements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0962" y="2483691"/>
            <a:ext cx="7608338" cy="654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3"/>
              </a:lnSpc>
            </a:pPr>
            <a:r>
              <a:rPr lang="en-US" sz="287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PI: 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Ramon Miranda-Quintana</a:t>
            </a:r>
          </a:p>
          <a:p>
            <a:pPr algn="just">
              <a:lnSpc>
                <a:spcPts val="4023"/>
              </a:lnSpc>
            </a:pPr>
            <a:r>
              <a:rPr lang="en-US" sz="287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Members: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Jherome Brylle Woody Santos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Lexin Chen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Kenneth Lopez Perez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Akash Surendran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Krisztina Zsigmond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Rugwed Lokhande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Ignacio Pickering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Pratiksha Gaikwad</a:t>
            </a: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6245" y="4402090"/>
            <a:ext cx="10154032" cy="4918921"/>
          </a:xfrm>
          <a:custGeom>
            <a:avLst/>
            <a:gdLst/>
            <a:ahLst/>
            <a:cxnLst/>
            <a:rect l="l" t="t" r="r" b="b"/>
            <a:pathLst>
              <a:path w="10154032" h="4918921">
                <a:moveTo>
                  <a:pt x="0" y="0"/>
                </a:moveTo>
                <a:lnTo>
                  <a:pt x="10154032" y="0"/>
                </a:lnTo>
                <a:lnTo>
                  <a:pt x="10154032" y="4918921"/>
                </a:lnTo>
                <a:lnTo>
                  <a:pt x="0" y="49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0537" y="466791"/>
            <a:ext cx="8123301" cy="3532408"/>
            <a:chOff x="0" y="0"/>
            <a:chExt cx="10831068" cy="4709877"/>
          </a:xfrm>
        </p:grpSpPr>
        <p:sp>
          <p:nvSpPr>
            <p:cNvPr id="5" name="TextBox 5"/>
            <p:cNvSpPr txBox="1"/>
            <p:nvPr/>
          </p:nvSpPr>
          <p:spPr>
            <a:xfrm>
              <a:off x="0" y="2954255"/>
              <a:ext cx="10831068" cy="1755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48"/>
                </a:lnSpc>
              </a:pPr>
              <a:r>
                <a:rPr lang="en-US" sz="11766" b="1" spc="-588">
                  <a:solidFill>
                    <a:srgbClr val="55717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clustering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23850"/>
              <a:ext cx="8251842" cy="3629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824"/>
                </a:lnSpc>
                <a:spcBef>
                  <a:spcPct val="0"/>
                </a:spcBef>
              </a:pPr>
              <a:r>
                <a:rPr lang="en-US" sz="16303">
                  <a:solidFill>
                    <a:srgbClr val="557170"/>
                  </a:solidFill>
                  <a:latin typeface="Bernoru"/>
                  <a:ea typeface="Bernoru"/>
                  <a:cs typeface="Bernoru"/>
                  <a:sym typeface="Bernoru"/>
                </a:rPr>
                <a:t>&gt;&lt;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38819" y="4711015"/>
            <a:ext cx="4421073" cy="383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Goal: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discover natural groupings in unlabeled data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How: 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define a representation, then group by intra-cluster cohesion and inter-cluster separation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Quality: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clusters should be compact, well-separated, and stable across runs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32565" y="6894367"/>
            <a:ext cx="9606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44169"/>
            <a:ext cx="6805141" cy="129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89"/>
              </a:lnSpc>
            </a:pPr>
            <a:r>
              <a:rPr lang="en-US" sz="11985" b="1" i="1" spc="-838">
                <a:solidFill>
                  <a:srgbClr val="364FAB"/>
                </a:solidFill>
                <a:latin typeface="Garet Heavy Italics"/>
                <a:ea typeface="Garet Heavy Italics"/>
                <a:cs typeface="Garet Heavy Italics"/>
                <a:sym typeface="Garet Heavy Italics"/>
              </a:rPr>
              <a:t>k</a:t>
            </a:r>
            <a:r>
              <a:rPr lang="en-US" sz="11985" b="1" spc="-838">
                <a:solidFill>
                  <a:srgbClr val="364FAB"/>
                </a:solidFill>
                <a:latin typeface="Garet Heavy"/>
                <a:ea typeface="Garet Heavy"/>
                <a:cs typeface="Garet Heavy"/>
                <a:sym typeface="Garet Heavy"/>
              </a:rPr>
              <a:t>-means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9547" y="4272946"/>
            <a:ext cx="9738334" cy="340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Goal: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partition data into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clusters by minimizing within-cluster variance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Inputs: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 representation,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(number of clusters)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Iterate until stop:</a:t>
            </a:r>
          </a:p>
          <a:p>
            <a:pPr marL="1043461" lvl="2" indent="-347820" algn="l">
              <a:lnSpc>
                <a:spcPts val="3383"/>
              </a:lnSpc>
              <a:spcBef>
                <a:spcPct val="0"/>
              </a:spcBef>
              <a:buAutoNum type="alphaLcPeriod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Assign each point to its nearest centroid</a:t>
            </a:r>
          </a:p>
          <a:p>
            <a:pPr marL="1043461" lvl="2" indent="-347820" algn="l">
              <a:lnSpc>
                <a:spcPts val="3383"/>
              </a:lnSpc>
              <a:spcBef>
                <a:spcPct val="0"/>
              </a:spcBef>
              <a:buAutoNum type="alphaLcPeriod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each centroid to the mean of its assigned points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sensitive to 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initialization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6DA83-C27C-172D-F21A-3246D357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7881" y="24003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149" y="483026"/>
            <a:ext cx="5928678" cy="8775274"/>
          </a:xfrm>
          <a:custGeom>
            <a:avLst/>
            <a:gdLst/>
            <a:ahLst/>
            <a:cxnLst/>
            <a:rect l="l" t="t" r="r" b="b"/>
            <a:pathLst>
              <a:path w="5928678" h="8775274">
                <a:moveTo>
                  <a:pt x="0" y="0"/>
                </a:moveTo>
                <a:lnTo>
                  <a:pt x="5928678" y="0"/>
                </a:lnTo>
                <a:lnTo>
                  <a:pt x="5928678" y="8775274"/>
                </a:lnTo>
                <a:lnTo>
                  <a:pt x="0" y="87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36" b="-9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402" y="1790700"/>
            <a:ext cx="8496598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499"/>
              </a:lnSpc>
            </a:pPr>
            <a:r>
              <a:rPr lang="en-US" sz="9999" b="1" spc="-89">
                <a:solidFill>
                  <a:srgbClr val="737373"/>
                </a:solidFill>
                <a:latin typeface="Garet Heavy"/>
                <a:ea typeface="Garet Heavy"/>
                <a:cs typeface="Garet Heavy"/>
                <a:sym typeface="Garet Heavy"/>
              </a:rPr>
              <a:t>seeding </a:t>
            </a:r>
          </a:p>
          <a:p>
            <a:pPr algn="just">
              <a:lnSpc>
                <a:spcPts val="9299"/>
              </a:lnSpc>
            </a:pPr>
            <a:r>
              <a:rPr lang="en-US" sz="9999" b="1" spc="-89">
                <a:solidFill>
                  <a:srgbClr val="737373"/>
                </a:solidFill>
                <a:latin typeface="Garet Heavy"/>
                <a:ea typeface="Garet Heavy"/>
                <a:cs typeface="Garet Heavy"/>
                <a:sym typeface="Garet Heavy"/>
              </a:rPr>
              <a:t>landscape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4149"/>
            <a:ext cx="9028359" cy="21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Random: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quick, variable quality; needs many reruns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-means++: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better centers, still stochastic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NANI seeds: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comp_sim (</a:t>
            </a:r>
            <a:r>
              <a:rPr lang="en-US" sz="241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central→diverse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| diversity selection (global spread): deterministic, 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iterative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68942" y="9344329"/>
            <a:ext cx="11367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Random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14380" y="9344329"/>
            <a:ext cx="14787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k-means++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6449" y="9344329"/>
            <a:ext cx="137026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comp_sim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0149" y="9162060"/>
            <a:ext cx="5928678" cy="5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1393"/>
              </a:lnSpc>
              <a:spcBef>
                <a:spcPct val="0"/>
              </a:spcBef>
            </a:pPr>
            <a:r>
              <a:rPr lang="en-US" sz="9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Reddit.com.https://www.reddit.com/r/Bossfight/comments/z2010d/the_ball_dividers_four_horsemen_of_the/ (accessed 2025-11-08).</a:t>
            </a:r>
          </a:p>
        </p:txBody>
      </p:sp>
      <p:pic>
        <p:nvPicPr>
          <p:cNvPr id="14" name="Picture 13" descr="A graph showing a cluster of colorful dots&#10;&#10;AI-generated content may be incorrect.">
            <a:extLst>
              <a:ext uri="{FF2B5EF4-FFF2-40B4-BE49-F238E27FC236}">
                <a16:creationId xmlns:a16="http://schemas.microsoft.com/office/drawing/2014/main" id="{0CA7C555-A1F1-B79C-DC59-EB6065D8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58" y="6050935"/>
            <a:ext cx="42672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311AA-0775-986D-678F-6257CA8F4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10549"/>
          <a:stretch>
            <a:fillRect/>
          </a:stretch>
        </p:blipFill>
        <p:spPr>
          <a:xfrm>
            <a:off x="8188978" y="6006819"/>
            <a:ext cx="3505201" cy="320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82289-CCA7-AD76-D3D1-440B11D6E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r="10002"/>
          <a:stretch>
            <a:fillRect/>
          </a:stretch>
        </p:blipFill>
        <p:spPr>
          <a:xfrm>
            <a:off x="784715" y="6025250"/>
            <a:ext cx="3505201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551" y="3357985"/>
            <a:ext cx="6800479" cy="2660775"/>
          </a:xfrm>
          <a:custGeom>
            <a:avLst/>
            <a:gdLst/>
            <a:ahLst/>
            <a:cxnLst/>
            <a:rect l="l" t="t" r="r" b="b"/>
            <a:pathLst>
              <a:path w="6800479" h="2660775">
                <a:moveTo>
                  <a:pt x="0" y="0"/>
                </a:moveTo>
                <a:lnTo>
                  <a:pt x="6800479" y="0"/>
                </a:lnTo>
                <a:lnTo>
                  <a:pt x="6800479" y="2660775"/>
                </a:lnTo>
                <a:lnTo>
                  <a:pt x="0" y="266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993" r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77551" y="6196595"/>
            <a:ext cx="6495649" cy="2660775"/>
          </a:xfrm>
          <a:custGeom>
            <a:avLst/>
            <a:gdLst/>
            <a:ahLst/>
            <a:cxnLst/>
            <a:rect l="l" t="t" r="r" b="b"/>
            <a:pathLst>
              <a:path w="6495649" h="2660775">
                <a:moveTo>
                  <a:pt x="0" y="0"/>
                </a:moveTo>
                <a:lnTo>
                  <a:pt x="6495649" y="0"/>
                </a:lnTo>
                <a:lnTo>
                  <a:pt x="6495649" y="2660775"/>
                </a:lnTo>
                <a:lnTo>
                  <a:pt x="0" y="266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85" t="-99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3424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42449"/>
            <a:ext cx="14287500" cy="1491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3601" b="1" spc="-843" dirty="0">
                <a:solidFill>
                  <a:srgbClr val="4A9682"/>
                </a:solidFill>
                <a:latin typeface="Garet Heavy"/>
                <a:ea typeface="Garet Heavy"/>
                <a:cs typeface="Garet Heavy"/>
                <a:sym typeface="Garet Heavy"/>
              </a:rPr>
              <a:t>stratified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2705100"/>
            <a:ext cx="2209800" cy="775277"/>
          </a:xfrm>
          <a:prstGeom prst="rect">
            <a:avLst/>
          </a:prstGeom>
          <a:solidFill>
            <a:srgbClr val="4A9682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5653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314182"/>
            <a:ext cx="8561293" cy="254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N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-Ary Natural Initiation (NANI)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Single-pass, deterministic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seeding (no reruns)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Stratified sampling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across </a:t>
            </a:r>
            <a:r>
              <a:rPr lang="en-US" sz="2416" i="1" dirty="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-ary order → fast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Practical effect: seeding stops being the bottleneck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strat_all and strat_reduced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138455"/>
            <a:ext cx="8244070" cy="211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416" b="1" i="1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N</a:t>
            </a: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-ary (set-wise) similarity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Compute one statistic over the whole set at one (not all pairs) | O(N)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cMSD (complementary MSD)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“Leave-one-out” importance of a frame: how much the set’s MSD changes if you remove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2DE-EF5C-B6CF-69F4-5C9D84D8C6CA}"/>
              </a:ext>
            </a:extLst>
          </p:cNvPr>
          <p:cNvSpPr txBox="1"/>
          <p:nvPr/>
        </p:nvSpPr>
        <p:spPr>
          <a:xfrm>
            <a:off x="1295400" y="2705100"/>
            <a:ext cx="213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NANI</a:t>
            </a:r>
            <a:endParaRPr lang="en-US"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74203" y="3959668"/>
            <a:ext cx="2330022" cy="3654937"/>
          </a:xfrm>
          <a:custGeom>
            <a:avLst/>
            <a:gdLst/>
            <a:ahLst/>
            <a:cxnLst/>
            <a:rect l="l" t="t" r="r" b="b"/>
            <a:pathLst>
              <a:path w="2330022" h="3654937">
                <a:moveTo>
                  <a:pt x="0" y="0"/>
                </a:moveTo>
                <a:lnTo>
                  <a:pt x="2330022" y="0"/>
                </a:lnTo>
                <a:lnTo>
                  <a:pt x="2330022" y="3654937"/>
                </a:lnTo>
                <a:lnTo>
                  <a:pt x="0" y="36549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00980" y="5314221"/>
            <a:ext cx="2318970" cy="3128458"/>
          </a:xfrm>
          <a:custGeom>
            <a:avLst/>
            <a:gdLst/>
            <a:ahLst/>
            <a:cxnLst/>
            <a:rect l="l" t="t" r="r" b="b"/>
            <a:pathLst>
              <a:path w="2318970" h="3128458">
                <a:moveTo>
                  <a:pt x="0" y="0"/>
                </a:moveTo>
                <a:lnTo>
                  <a:pt x="2318969" y="0"/>
                </a:lnTo>
                <a:lnTo>
                  <a:pt x="2318969" y="3128458"/>
                </a:lnTo>
                <a:lnTo>
                  <a:pt x="0" y="3128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900980" y="5314221"/>
            <a:ext cx="2318970" cy="3128458"/>
          </a:xfrm>
          <a:custGeom>
            <a:avLst/>
            <a:gdLst/>
            <a:ahLst/>
            <a:cxnLst/>
            <a:rect l="l" t="t" r="r" b="b"/>
            <a:pathLst>
              <a:path w="2318970" h="3128458">
                <a:moveTo>
                  <a:pt x="0" y="0"/>
                </a:moveTo>
                <a:lnTo>
                  <a:pt x="2318969" y="0"/>
                </a:lnTo>
                <a:lnTo>
                  <a:pt x="2318969" y="3128458"/>
                </a:lnTo>
                <a:lnTo>
                  <a:pt x="0" y="312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397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38234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245759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295175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761845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8" y="0"/>
                </a:lnTo>
                <a:lnTo>
                  <a:pt x="1183028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03863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468951" y="3980901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8274173"/>
            <a:ext cx="9537379" cy="98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  <a:spcBef>
                <a:spcPct val="0"/>
              </a:spcBef>
            </a:pPr>
            <a:r>
              <a:rPr lang="en-US" sz="57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 ↓ cMSD 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74203" y="3959668"/>
            <a:ext cx="2330022" cy="3654937"/>
          </a:xfrm>
          <a:custGeom>
            <a:avLst/>
            <a:gdLst/>
            <a:ahLst/>
            <a:cxnLst/>
            <a:rect l="l" t="t" r="r" b="b"/>
            <a:pathLst>
              <a:path w="2330022" h="3654937">
                <a:moveTo>
                  <a:pt x="0" y="0"/>
                </a:moveTo>
                <a:lnTo>
                  <a:pt x="2330022" y="0"/>
                </a:lnTo>
                <a:lnTo>
                  <a:pt x="2330022" y="3654937"/>
                </a:lnTo>
                <a:lnTo>
                  <a:pt x="0" y="36549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397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38234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245759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47700" y="2776641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295175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792527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03863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8274173"/>
            <a:ext cx="9537379" cy="98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  <a:spcBef>
                <a:spcPct val="0"/>
              </a:spcBef>
            </a:pPr>
            <a:r>
              <a:rPr lang="en-US" sz="57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 ↑ cMSD ↓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5600" y="2003127"/>
            <a:ext cx="10996943" cy="6763120"/>
          </a:xfrm>
          <a:custGeom>
            <a:avLst/>
            <a:gdLst/>
            <a:ahLst/>
            <a:cxnLst/>
            <a:rect l="l" t="t" r="r" b="b"/>
            <a:pathLst>
              <a:path w="10996943" h="6763120">
                <a:moveTo>
                  <a:pt x="0" y="0"/>
                </a:moveTo>
                <a:lnTo>
                  <a:pt x="10996943" y="0"/>
                </a:lnTo>
                <a:lnTo>
                  <a:pt x="10996943" y="6763120"/>
                </a:lnTo>
                <a:lnTo>
                  <a:pt x="0" y="676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35863"/>
            <a:ext cx="6973154" cy="154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2"/>
              </a:lnSpc>
            </a:pPr>
            <a:r>
              <a:rPr lang="en-US" sz="14003" spc="-280">
                <a:solidFill>
                  <a:srgbClr val="428CE4"/>
                </a:solidFill>
                <a:latin typeface="Cubao Wide"/>
                <a:ea typeface="Cubao Wide"/>
                <a:cs typeface="Cubao Wide"/>
                <a:sym typeface="Cubao Wide"/>
              </a:rPr>
              <a:t>HELM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5954" y="2203813"/>
            <a:ext cx="7751846" cy="4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48" b="1" spc="-186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Hierarchical Extended Linkage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96959"/>
            <a:ext cx="5404169" cy="389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 microclusters →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merges (HAC-style structure)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Uses N-ary linkage;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need for full pairwise distance matrix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 NANI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provide deterministic microclusters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when you want hierarchy with </a:t>
            </a:r>
            <a:r>
              <a:rPr lang="en-US" sz="2416" i="1" dirty="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-means efficiency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464</Words>
  <Application>Microsoft Office PowerPoint</Application>
  <PresentationFormat>Custom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7" baseType="lpstr">
      <vt:lpstr>Canva Sans</vt:lpstr>
      <vt:lpstr>TAN Grandeur</vt:lpstr>
      <vt:lpstr>Bernoru UltraExpanded</vt:lpstr>
      <vt:lpstr>Canva Sans Bold</vt:lpstr>
      <vt:lpstr>Montserrat</vt:lpstr>
      <vt:lpstr>Montserrat Bold</vt:lpstr>
      <vt:lpstr>Calibri</vt:lpstr>
      <vt:lpstr>Gliker Bold</vt:lpstr>
      <vt:lpstr>Montagna</vt:lpstr>
      <vt:lpstr>Garet Heavy</vt:lpstr>
      <vt:lpstr>Garet Bold</vt:lpstr>
      <vt:lpstr>Montserrat Medium</vt:lpstr>
      <vt:lpstr>League Spartan</vt:lpstr>
      <vt:lpstr>Garet Heavy Italics</vt:lpstr>
      <vt:lpstr>Cubao Wide</vt:lpstr>
      <vt:lpstr>Montserrat Ultra-Bold Italics</vt:lpstr>
      <vt:lpstr>Montserrat Semi-Bold</vt:lpstr>
      <vt:lpstr>Montserrat Semi-Bold Italics</vt:lpstr>
      <vt:lpstr>Montserrat Ultra-Bold</vt:lpstr>
      <vt:lpstr>Arial</vt:lpstr>
      <vt:lpstr>Montserrat Italics</vt:lpstr>
      <vt:lpstr>Neue Machina Ultra-Bold</vt:lpstr>
      <vt:lpstr>Knockout Featherweight Ultra-Bold</vt:lpstr>
      <vt:lpstr>Bernoru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sync</dc:title>
  <cp:lastModifiedBy>Santos, Jherome Brylle Woody A.</cp:lastModifiedBy>
  <cp:revision>1</cp:revision>
  <dcterms:created xsi:type="dcterms:W3CDTF">2006-08-16T00:00:00Z</dcterms:created>
  <dcterms:modified xsi:type="dcterms:W3CDTF">2025-11-10T18:11:56Z</dcterms:modified>
  <dc:identifier>DAG4Egxphx4</dc:identifier>
</cp:coreProperties>
</file>